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14EB-39A9-43D7-82D4-B7AB1013431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E24D-5B03-43A6-8437-565796725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3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14EB-39A9-43D7-82D4-B7AB1013431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E24D-5B03-43A6-8437-565796725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14EB-39A9-43D7-82D4-B7AB1013431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E24D-5B03-43A6-8437-565796725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49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14327" y="2221138"/>
            <a:ext cx="7384596" cy="183379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ru-RU" sz="2400" b="1" dirty="0"/>
              <a:t>НАЗВА ТЕМИ ВИСТУПУ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401411" y="4060814"/>
            <a:ext cx="7790160" cy="0"/>
          </a:xfrm>
          <a:prstGeom prst="line">
            <a:avLst/>
          </a:prstGeom>
          <a:ln w="12700">
            <a:solidFill>
              <a:srgbClr val="314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179615" y="6371898"/>
            <a:ext cx="1388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/>
              <a:t>Співавтори:</a:t>
            </a:r>
          </a:p>
        </p:txBody>
      </p:sp>
      <p:sp>
        <p:nvSpPr>
          <p:cNvPr id="27" name="Объект 26"/>
          <p:cNvSpPr>
            <a:spLocks noGrp="1"/>
          </p:cNvSpPr>
          <p:nvPr>
            <p:ph sz="quarter" idx="11" hasCustomPrompt="1"/>
          </p:nvPr>
        </p:nvSpPr>
        <p:spPr>
          <a:xfrm>
            <a:off x="314326" y="285188"/>
            <a:ext cx="4151540" cy="10619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uk-UA" noProof="0" dirty="0"/>
              <a:t>Назва</a:t>
            </a:r>
            <a:r>
              <a:rPr lang="ru-RU" dirty="0"/>
              <a:t> факультету та </a:t>
            </a:r>
            <a:r>
              <a:rPr lang="uk-UA" dirty="0"/>
              <a:t>кафедри (не обов’язково при виступі в інших закладах та містах)</a:t>
            </a:r>
            <a:endParaRPr lang="ru-RU" dirty="0"/>
          </a:p>
        </p:txBody>
      </p:sp>
      <p:sp>
        <p:nvSpPr>
          <p:cNvPr id="29" name="Объект 28"/>
          <p:cNvSpPr>
            <a:spLocks noGrp="1"/>
          </p:cNvSpPr>
          <p:nvPr>
            <p:ph sz="quarter" idx="12" hasCustomPrompt="1"/>
          </p:nvPr>
        </p:nvSpPr>
        <p:spPr>
          <a:xfrm>
            <a:off x="314326" y="4091091"/>
            <a:ext cx="7527471" cy="9381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 b="0" baseline="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</a:lstStyle>
          <a:p>
            <a:pPr lvl="0"/>
            <a:r>
              <a:rPr lang="ru-RU" dirty="0" err="1"/>
              <a:t>Науковий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, </a:t>
            </a:r>
            <a:r>
              <a:rPr lang="ru-RU" dirty="0" err="1"/>
              <a:t>звання</a:t>
            </a:r>
            <a:r>
              <a:rPr lang="ru-RU" dirty="0"/>
              <a:t> та </a:t>
            </a:r>
            <a:r>
              <a:rPr lang="ru-RU" dirty="0" err="1"/>
              <a:t>повне</a:t>
            </a:r>
            <a:r>
              <a:rPr lang="ru-RU" dirty="0"/>
              <a:t> П.І.Б. особи,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endParaRPr lang="ru-RU" dirty="0"/>
          </a:p>
        </p:txBody>
      </p:sp>
      <p:sp>
        <p:nvSpPr>
          <p:cNvPr id="30" name="Объект 28"/>
          <p:cNvSpPr>
            <a:spLocks noGrp="1"/>
          </p:cNvSpPr>
          <p:nvPr>
            <p:ph sz="quarter" idx="13" hasCustomPrompt="1"/>
          </p:nvPr>
        </p:nvSpPr>
        <p:spPr>
          <a:xfrm>
            <a:off x="1445077" y="6399712"/>
            <a:ext cx="7266216" cy="2851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aseline="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</a:lstStyle>
          <a:p>
            <a:pPr lvl="0"/>
            <a:r>
              <a:rPr lang="uk-UA" noProof="0" dirty="0"/>
              <a:t>перелік авторів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4629151" y="283247"/>
            <a:ext cx="2718140" cy="106386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825" baseline="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uk-UA" noProof="0" dirty="0"/>
              <a:t>Назва конференції або заходу</a:t>
            </a:r>
            <a:br>
              <a:rPr lang="uk-UA" noProof="0" dirty="0"/>
            </a:br>
            <a:r>
              <a:rPr lang="uk-UA" noProof="0" dirty="0"/>
              <a:t>Заклад, де відбудеться виступ</a:t>
            </a:r>
            <a:br>
              <a:rPr lang="uk-UA" noProof="0" dirty="0"/>
            </a:br>
            <a:r>
              <a:rPr lang="uk-UA" noProof="0" dirty="0"/>
              <a:t>Місто</a:t>
            </a:r>
            <a:br>
              <a:rPr lang="uk-UA" noProof="0" dirty="0"/>
            </a:br>
            <a:r>
              <a:rPr lang="uk-UA" noProof="0" dirty="0"/>
              <a:t>Дата виступу </a:t>
            </a:r>
          </a:p>
        </p:txBody>
      </p:sp>
    </p:spTree>
    <p:extLst>
      <p:ext uri="{BB962C8B-B14F-4D97-AF65-F5344CB8AC3E}">
        <p14:creationId xmlns:p14="http://schemas.microsoft.com/office/powerpoint/2010/main" val="216347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із назво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10" y="6073032"/>
            <a:ext cx="11268479" cy="60655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470820" y="6392636"/>
            <a:ext cx="587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DC56AA3-0D82-44D9-83B2-C252F27638A7}" type="slidenum">
              <a:rPr lang="ru-RU" sz="1200" smtClean="0"/>
              <a:pPr algn="ctr"/>
              <a:t>‹#›</a:t>
            </a:fld>
            <a:endParaRPr lang="ru-RU" sz="12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76010" y="220891"/>
            <a:ext cx="11817327" cy="9636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100" b="1" baseline="0"/>
            </a:lvl1pPr>
            <a:lvl2pPr marL="342900" indent="0">
              <a:buNone/>
              <a:defRPr sz="2100" b="1"/>
            </a:lvl2pPr>
            <a:lvl3pPr marL="685800" indent="0">
              <a:buNone/>
              <a:defRPr sz="2100" b="1"/>
            </a:lvl3pPr>
            <a:lvl4pPr marL="1028700" indent="0">
              <a:buNone/>
              <a:defRPr sz="2100" b="1"/>
            </a:lvl4pPr>
            <a:lvl5pPr marL="1371600" indent="0">
              <a:buNone/>
              <a:defRPr sz="2100" b="1"/>
            </a:lvl5pPr>
          </a:lstStyle>
          <a:p>
            <a:pPr lvl="0"/>
            <a:r>
              <a:rPr lang="uk-UA" dirty="0"/>
              <a:t>НАЗВА СЛАЙДУ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1" hasCustomPrompt="1"/>
          </p:nvPr>
        </p:nvSpPr>
        <p:spPr>
          <a:xfrm>
            <a:off x="652918" y="6325830"/>
            <a:ext cx="9960655" cy="2360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825" baseline="0"/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uk-UA" noProof="0" dirty="0"/>
              <a:t>П.І.Б. особи, що виступає. Назва університету. Не обов’язкове</a:t>
            </a:r>
          </a:p>
        </p:txBody>
      </p:sp>
    </p:spTree>
    <p:extLst>
      <p:ext uri="{BB962C8B-B14F-4D97-AF65-F5344CB8AC3E}">
        <p14:creationId xmlns:p14="http://schemas.microsoft.com/office/powerpoint/2010/main" val="290610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14EB-39A9-43D7-82D4-B7AB1013431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E24D-5B03-43A6-8437-565796725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4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14EB-39A9-43D7-82D4-B7AB1013431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E24D-5B03-43A6-8437-565796725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3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14EB-39A9-43D7-82D4-B7AB1013431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E24D-5B03-43A6-8437-565796725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4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14EB-39A9-43D7-82D4-B7AB1013431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E24D-5B03-43A6-8437-565796725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4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14EB-39A9-43D7-82D4-B7AB1013431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E24D-5B03-43A6-8437-565796725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9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14EB-39A9-43D7-82D4-B7AB1013431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E24D-5B03-43A6-8437-565796725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3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14EB-39A9-43D7-82D4-B7AB1013431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E24D-5B03-43A6-8437-565796725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2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14EB-39A9-43D7-82D4-B7AB1013431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E24D-5B03-43A6-8437-565796725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E14EB-39A9-43D7-82D4-B7AB1013431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BE24D-5B03-43A6-8437-565796725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813322" y="2301251"/>
            <a:ext cx="5538447" cy="1833790"/>
          </a:xfrm>
        </p:spPr>
        <p:txBody>
          <a:bodyPr>
            <a:normAutofit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r>
              <a:rPr lang="ru-RU" dirty="0"/>
              <a:t>РЕЗУЛЬТАТИ ОПИТУВАННЯ </a:t>
            </a:r>
            <a:r>
              <a:rPr lang="uk-UA" dirty="0"/>
              <a:t>СТУДЕНТІВ</a:t>
            </a:r>
            <a:r>
              <a:rPr lang="ru-RU" dirty="0"/>
              <a:t> СТОСОВНО ЯКОСТІ ОРГАНІЗАЦІЇ </a:t>
            </a:r>
            <a:r>
              <a:rPr lang="uk-UA" dirty="0"/>
              <a:t>НАВЧАЛЬНОГО ПРОЦЕСУ </a:t>
            </a:r>
            <a:r>
              <a:rPr lang="ru-RU" dirty="0"/>
              <a:t>В УНІВЕРСИТЕТІ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uk-UA" sz="1400" dirty="0"/>
              <a:t>Відділ внутрішнього забезпечення якості вищої освіти </a:t>
            </a:r>
          </a:p>
        </p:txBody>
      </p:sp>
      <p:sp>
        <p:nvSpPr>
          <p:cNvPr id="16" name="Объект 15"/>
          <p:cNvSpPr>
            <a:spLocks noGrp="1"/>
          </p:cNvSpPr>
          <p:nvPr>
            <p:ph sz="quarter" idx="12"/>
          </p:nvPr>
        </p:nvSpPr>
        <p:spPr>
          <a:xfrm>
            <a:off x="1652590" y="4117874"/>
            <a:ext cx="5645603" cy="938111"/>
          </a:xfrm>
        </p:spPr>
        <p:txBody>
          <a:bodyPr/>
          <a:lstStyle/>
          <a:p>
            <a:r>
              <a:rPr lang="uk-UA" sz="1600" dirty="0"/>
              <a:t>Кузьменко Олександр Михайлович, д. т. н., професор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3"/>
          </p:nvPr>
        </p:nvSpPr>
        <p:spPr>
          <a:xfrm>
            <a:off x="1813322" y="5844714"/>
            <a:ext cx="6297726" cy="213899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uk-UA" dirty="0"/>
              <a:t>Дніпро</a:t>
            </a:r>
            <a:r>
              <a:rPr lang="ru-RU" dirty="0"/>
              <a:t>, 2019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>
          <a:xfrm>
            <a:off x="4793974" y="1069686"/>
            <a:ext cx="2504218" cy="797895"/>
          </a:xfrm>
        </p:spPr>
        <p:txBody>
          <a:bodyPr>
            <a:normAutofit/>
          </a:bodyPr>
          <a:lstStyle/>
          <a:p>
            <a:r>
              <a:rPr lang="uk-UA" sz="1400" dirty="0"/>
              <a:t>Засідання ректорату 27.11.2019</a:t>
            </a:r>
            <a:endParaRPr lang="ru-RU" sz="1400" dirty="0"/>
          </a:p>
        </p:txBody>
      </p:sp>
      <p:sp>
        <p:nvSpPr>
          <p:cNvPr id="7" name="Підзаголовок 2">
            <a:extLst>
              <a:ext uri="{FF2B5EF4-FFF2-40B4-BE49-F238E27FC236}">
                <a16:creationId xmlns:a16="http://schemas.microsoft.com/office/drawing/2014/main" id="{BFCD90C7-05C0-4DCC-92A8-AE1AFCE14AD0}"/>
              </a:ext>
            </a:extLst>
          </p:cNvPr>
          <p:cNvSpPr txBox="1">
            <a:spLocks/>
          </p:cNvSpPr>
          <p:nvPr/>
        </p:nvSpPr>
        <p:spPr>
          <a:xfrm>
            <a:off x="4079776" y="4437113"/>
            <a:ext cx="2609430" cy="3257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400" i="1" dirty="0">
                <a:solidFill>
                  <a:schemeClr val="tx2"/>
                </a:solidFill>
              </a:rPr>
              <a:t>регламент доповіді до 10 хв.</a:t>
            </a:r>
            <a:endParaRPr lang="ru-RU" sz="1400" i="1" dirty="0">
              <a:solidFill>
                <a:schemeClr val="tx2"/>
              </a:solidFill>
            </a:endParaRPr>
          </a:p>
          <a:p>
            <a:endParaRPr lang="uk-UA" sz="2100" i="1" dirty="0"/>
          </a:p>
          <a:p>
            <a:endParaRPr lang="uk-UA" sz="21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652590" y="6359658"/>
            <a:ext cx="3334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/>
              <a:t>Замковий Максим Юрійович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50593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uk-UA" sz="28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застосовуються для освітньої програми інформаційно-комунікаційні технології </a:t>
            </a:r>
            <a:r>
              <a:rPr lang="uk-UA" sz="24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онлайн-лекції, інструктаж через </a:t>
            </a:r>
            <a:r>
              <a:rPr lang="uk-UA" sz="2000" b="0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  <a:r>
              <a:rPr lang="uk-UA" sz="20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тощо)?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uk-UA" dirty="0"/>
              <a:t>Кузьменко Олександр Михайлович, д. т. н., професор, Результати опитування студентів стосовно якості організації освітньої діяльності в університету на ректорату 27.11.2019</a:t>
            </a:r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62075" y="2544069"/>
            <a:ext cx="38957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>
                <a:solidFill>
                  <a:srgbClr val="FF0000"/>
                </a:solidFill>
              </a:rPr>
              <a:t>Так, застосовуються	236 </a:t>
            </a:r>
            <a:r>
              <a:rPr lang="uk-UA" sz="2000" dirty="0"/>
              <a:t>	</a:t>
            </a:r>
          </a:p>
          <a:p>
            <a:r>
              <a:rPr lang="uk-UA" sz="2000" b="1" i="1" dirty="0"/>
              <a:t>Ні, не застосовуються	201 </a:t>
            </a:r>
            <a:r>
              <a:rPr lang="uk-UA" sz="2000" dirty="0"/>
              <a:t>	</a:t>
            </a:r>
          </a:p>
          <a:p>
            <a:r>
              <a:rPr lang="uk-UA" sz="2000" dirty="0"/>
              <a:t>Важко відповісти	149 	</a:t>
            </a:r>
          </a:p>
        </p:txBody>
      </p:sp>
      <p:sp>
        <p:nvSpPr>
          <p:cNvPr id="6" name="Овал 5"/>
          <p:cNvSpPr/>
          <p:nvPr/>
        </p:nvSpPr>
        <p:spPr>
          <a:xfrm>
            <a:off x="1053096" y="2631973"/>
            <a:ext cx="214314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23936" y="2958499"/>
            <a:ext cx="214314" cy="214314"/>
          </a:xfrm>
          <a:prstGeom prst="ellipse">
            <a:avLst/>
          </a:prstGeom>
          <a:solidFill>
            <a:srgbClr val="FF99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24613" y="3266788"/>
            <a:ext cx="214314" cy="214314"/>
          </a:xfrm>
          <a:prstGeom prst="ellipse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загружено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96516" y="2098726"/>
            <a:ext cx="8033736" cy="400615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03324" y="1171853"/>
            <a:ext cx="6276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Діаграма розподілу бачення студентів щодо застосування  інформаційно-комунікаційних технологій  в навчальному процесі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6481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uk-UA" sz="2800" b="0" dirty="0">
                <a:solidFill>
                  <a:schemeClr val="accent5"/>
                </a:solidFill>
              </a:rPr>
              <a:t>Напишіть, будь ласка, які саме інформаційно-комунікаційні технології застосовуються для освітньої програми?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Кузьменко </a:t>
            </a:r>
            <a:r>
              <a:rPr lang="ru-RU" dirty="0" err="1"/>
              <a:t>Олександр</a:t>
            </a:r>
            <a:r>
              <a:rPr lang="ru-RU" dirty="0"/>
              <a:t> Михайлович, д. т. н., </a:t>
            </a:r>
            <a:r>
              <a:rPr lang="ru-RU" dirty="0" err="1"/>
              <a:t>професор</a:t>
            </a:r>
            <a:r>
              <a:rPr lang="ru-RU" dirty="0"/>
              <a:t>,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університету</a:t>
            </a:r>
            <a:r>
              <a:rPr lang="ru-RU" dirty="0"/>
              <a:t> на ректорату 27.11.2019</a:t>
            </a: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90089" y="1688604"/>
            <a:ext cx="900324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000" dirty="0">
                <a:solidFill>
                  <a:srgbClr val="FF0000"/>
                </a:solidFill>
              </a:rPr>
              <a:t>62- «</a:t>
            </a:r>
            <a:r>
              <a:rPr lang="uk-UA" sz="2000" dirty="0">
                <a:solidFill>
                  <a:srgbClr val="FF0000"/>
                </a:solidFill>
              </a:rPr>
              <a:t>Office 365»;</a:t>
            </a:r>
          </a:p>
          <a:p>
            <a:r>
              <a:rPr lang="uk-UA" sz="2000" dirty="0"/>
              <a:t> </a:t>
            </a:r>
            <a:r>
              <a:rPr lang="uk-UA" sz="2000" dirty="0">
                <a:solidFill>
                  <a:srgbClr val="0070C0"/>
                </a:solidFill>
              </a:rPr>
              <a:t>31 - Дистанційне навчання;</a:t>
            </a:r>
          </a:p>
          <a:p>
            <a:r>
              <a:rPr lang="uk-UA" sz="2000" b="1" dirty="0">
                <a:solidFill>
                  <a:schemeClr val="accent6">
                    <a:lumMod val="75000"/>
                  </a:schemeClr>
                </a:solidFill>
              </a:rPr>
              <a:t> 26 - Онлайн-лекції, інструктаж через </a:t>
            </a:r>
            <a:r>
              <a:rPr lang="uk-UA" sz="2000" b="1" dirty="0" err="1">
                <a:solidFill>
                  <a:schemeClr val="accent6">
                    <a:lumMod val="75000"/>
                  </a:schemeClr>
                </a:solidFill>
              </a:rPr>
              <a:t>Moodle</a:t>
            </a:r>
            <a:r>
              <a:rPr lang="uk-UA" sz="2000" b="1" dirty="0">
                <a:solidFill>
                  <a:schemeClr val="accent6">
                    <a:lumMod val="75000"/>
                  </a:schemeClr>
                </a:solidFill>
              </a:rPr>
              <a:t>; </a:t>
            </a:r>
          </a:p>
          <a:p>
            <a:r>
              <a:rPr lang="uk-UA" sz="2000" dirty="0"/>
              <a:t> </a:t>
            </a:r>
            <a:r>
              <a:rPr lang="uk-UA" sz="2000" b="1" dirty="0">
                <a:solidFill>
                  <a:schemeClr val="accent6">
                    <a:lumMod val="75000"/>
                  </a:schemeClr>
                </a:solidFill>
              </a:rPr>
              <a:t>17 - Довідники у онлайн форматі, конспекти лекцій у  форматі презентацій;</a:t>
            </a:r>
          </a:p>
          <a:p>
            <a:r>
              <a:rPr lang="uk-UA" sz="2000" dirty="0"/>
              <a:t>  12 -  </a:t>
            </a:r>
            <a:r>
              <a:rPr lang="uk-UA" sz="2000" dirty="0" err="1"/>
              <a:t>Інстаграм</a:t>
            </a:r>
            <a:r>
              <a:rPr lang="uk-UA" sz="2000" dirty="0"/>
              <a:t>, </a:t>
            </a:r>
            <a:r>
              <a:rPr lang="uk-UA" sz="2000" dirty="0" err="1"/>
              <a:t>Фейсбук</a:t>
            </a:r>
            <a:r>
              <a:rPr lang="uk-UA" sz="2000" dirty="0"/>
              <a:t>, Телеграм; </a:t>
            </a:r>
          </a:p>
          <a:p>
            <a:r>
              <a:rPr lang="uk-UA" sz="2000" dirty="0"/>
              <a:t>    8 - Створено окремий сайт, де викладачі розміщують свої лекції;        </a:t>
            </a:r>
          </a:p>
          <a:p>
            <a:r>
              <a:rPr lang="uk-UA" sz="2000" dirty="0"/>
              <a:t>    5 - Також викладачі постійно підтримують зв'язок із студентами в онлайн форматі та відправляють необхідний матеріал.</a:t>
            </a:r>
          </a:p>
          <a:p>
            <a:r>
              <a:rPr lang="uk-UA" sz="2000" dirty="0"/>
              <a:t> 6 - </a:t>
            </a:r>
            <a:r>
              <a:rPr lang="ru-RU" sz="2000" b="1" dirty="0"/>
              <a:t>Никакие. Все преподаватели используют мел вместо проекторов , хотя они стоят в аудиториях</a:t>
            </a:r>
            <a:r>
              <a:rPr lang="uk-UA" sz="2000" dirty="0"/>
              <a:t>; </a:t>
            </a:r>
          </a:p>
          <a:p>
            <a:r>
              <a:rPr lang="uk-UA" sz="2000" dirty="0"/>
              <a:t> 15 - «не знаю»;</a:t>
            </a:r>
          </a:p>
          <a:p>
            <a:r>
              <a:rPr lang="uk-UA" sz="2000" dirty="0"/>
              <a:t> 17 – інші поодинокі відповіді.</a:t>
            </a:r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56469" y="1084793"/>
            <a:ext cx="3736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 </a:t>
            </a:r>
            <a:r>
              <a:rPr lang="uk-UA" sz="2400" dirty="0"/>
              <a:t>Кількість відповідей  - </a:t>
            </a:r>
            <a:r>
              <a:rPr lang="en-US" sz="2400" dirty="0"/>
              <a:t>18</a:t>
            </a:r>
            <a:r>
              <a:rPr lang="uk-UA" sz="2400" dirty="0"/>
              <a:t>5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70432" y="127356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Пропозиції студентів: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5775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uk-UA" sz="28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знайомі Ви з критеріями оцінювання знань студентів?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uk-UA" dirty="0"/>
              <a:t>Кузьменко Олександр Михайлович, д. т. н., професор, Результати опитування студентів стосовно якості організації освітньої діяльності в університету на ректорату 27.11.2019</a:t>
            </a: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3938" y="219824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b="1" i="1" dirty="0">
                <a:solidFill>
                  <a:schemeClr val="accent1"/>
                </a:solidFill>
              </a:rPr>
              <a:t>Так, повністю ознайомлений   213 </a:t>
            </a:r>
            <a:r>
              <a:rPr lang="uk-UA" sz="2000" dirty="0"/>
              <a:t>	</a:t>
            </a:r>
          </a:p>
          <a:p>
            <a:r>
              <a:rPr lang="uk-UA" sz="2000" b="1" i="1" dirty="0">
                <a:solidFill>
                  <a:srgbClr val="FF0000"/>
                </a:solidFill>
              </a:rPr>
              <a:t>В більшості ознайомлений      275</a:t>
            </a:r>
            <a:endParaRPr lang="uk-UA" sz="2000" dirty="0"/>
          </a:p>
          <a:p>
            <a:r>
              <a:rPr lang="uk-UA" sz="2000" dirty="0"/>
              <a:t>Частково ознайомлений 	          100 </a:t>
            </a:r>
          </a:p>
          <a:p>
            <a:r>
              <a:rPr lang="uk-UA" sz="2000" dirty="0"/>
              <a:t>Взагалі не ознайомлений            21 </a:t>
            </a:r>
          </a:p>
        </p:txBody>
      </p:sp>
      <p:sp>
        <p:nvSpPr>
          <p:cNvPr id="5" name="Овал 4"/>
          <p:cNvSpPr/>
          <p:nvPr/>
        </p:nvSpPr>
        <p:spPr>
          <a:xfrm>
            <a:off x="699624" y="2262000"/>
            <a:ext cx="214314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70464" y="2588526"/>
            <a:ext cx="214314" cy="214314"/>
          </a:xfrm>
          <a:prstGeom prst="ellipse">
            <a:avLst/>
          </a:prstGeom>
          <a:solidFill>
            <a:srgbClr val="FF99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1141" y="2896815"/>
            <a:ext cx="214314" cy="214314"/>
          </a:xfrm>
          <a:prstGeom prst="ellipse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0464" y="320510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загружено 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2339" y="1793289"/>
            <a:ext cx="7886649" cy="393280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17724" y="985421"/>
            <a:ext cx="5752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Діаграма  розподілу  ознайомлення студентів з критеріями  оцінювання  їх знань  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938426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uk-UA" sz="28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Ви вважаєте, чи доцільно застосовувати інформаційно-комунікаційні технології </a:t>
            </a:r>
            <a:r>
              <a:rPr lang="uk-UA" sz="20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(онлайн-лекції, інструктаж через </a:t>
            </a:r>
            <a:r>
              <a:rPr lang="en-US" sz="20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Moodle </a:t>
            </a:r>
            <a:r>
              <a:rPr lang="uk-UA" sz="20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тощо)?</a:t>
            </a:r>
          </a:p>
          <a:p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uk-UA" dirty="0"/>
              <a:t>Кузьменко Олександр Михайлович, д. т. н., професор, Результати опитування студентів стосовно якості організації освітньої діяльності в університету на ректорату 27.11.2019</a:t>
            </a: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6451" y="239656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b="1" i="1" dirty="0">
                <a:solidFill>
                  <a:srgbClr val="FF0000"/>
                </a:solidFill>
              </a:rPr>
              <a:t>Так, цілком доцільно	290</a:t>
            </a:r>
            <a:r>
              <a:rPr lang="uk-UA" sz="2000" dirty="0"/>
              <a:t>	</a:t>
            </a:r>
          </a:p>
          <a:p>
            <a:r>
              <a:rPr lang="uk-UA" sz="2000" b="1" i="1" dirty="0">
                <a:solidFill>
                  <a:schemeClr val="accent1"/>
                </a:solidFill>
              </a:rPr>
              <a:t>В більшій мірі доцільно	154</a:t>
            </a:r>
            <a:r>
              <a:rPr lang="uk-UA" sz="2000" dirty="0">
                <a:solidFill>
                  <a:schemeClr val="accent1"/>
                </a:solidFill>
              </a:rPr>
              <a:t>	</a:t>
            </a:r>
          </a:p>
          <a:p>
            <a:r>
              <a:rPr lang="uk-UA" sz="2000" dirty="0"/>
              <a:t>Іноді доцільно	                  90	</a:t>
            </a:r>
          </a:p>
          <a:p>
            <a:r>
              <a:rPr lang="uk-UA" sz="2000" dirty="0"/>
              <a:t>Практично недоцільно	    9	</a:t>
            </a:r>
          </a:p>
          <a:p>
            <a:r>
              <a:rPr lang="uk-UA" sz="2000" dirty="0"/>
              <a:t>Взагалі недоцільно	    7	</a:t>
            </a:r>
          </a:p>
          <a:p>
            <a:r>
              <a:rPr lang="uk-UA" sz="2000" dirty="0"/>
              <a:t>Важко відповісти	   36	</a:t>
            </a:r>
          </a:p>
        </p:txBody>
      </p:sp>
      <p:sp>
        <p:nvSpPr>
          <p:cNvPr id="5" name="Овал 4"/>
          <p:cNvSpPr/>
          <p:nvPr/>
        </p:nvSpPr>
        <p:spPr>
          <a:xfrm>
            <a:off x="664319" y="2491394"/>
            <a:ext cx="214314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64319" y="2781389"/>
            <a:ext cx="214314" cy="214314"/>
          </a:xfrm>
          <a:prstGeom prst="ellipse">
            <a:avLst/>
          </a:prstGeom>
          <a:solidFill>
            <a:srgbClr val="FF99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4319" y="3132099"/>
            <a:ext cx="214314" cy="214314"/>
          </a:xfrm>
          <a:prstGeom prst="ellipse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64319" y="344444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47557" y="3724522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64319" y="4014517"/>
            <a:ext cx="214314" cy="214314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загружено 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8355" y="1915257"/>
            <a:ext cx="8237924" cy="41079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14042" y="1180729"/>
            <a:ext cx="6897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Діаграма розподілу думок студентів щодо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застосовувати інформаційно-комунікаційні технології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920120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uk-UA" sz="28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знаходяться критерії оцінювання знань студентів </a:t>
            </a:r>
          </a:p>
          <a:p>
            <a:pPr algn="ctr">
              <a:lnSpc>
                <a:spcPct val="100000"/>
              </a:lnSpc>
            </a:pPr>
            <a:r>
              <a:rPr lang="uk-UA" sz="28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відкритому доступі?</a:t>
            </a:r>
          </a:p>
          <a:p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uk-UA" dirty="0"/>
              <a:t>Кузьменко Олександр Михайлович, д. т. н., професор, Результати опитування студентів стосовно якості організації освітньої діяльності в університету на ректорату 27.11.2019</a:t>
            </a: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0537" y="2574216"/>
            <a:ext cx="25527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000" b="1" i="1" dirty="0">
                <a:solidFill>
                  <a:srgbClr val="FF0000"/>
                </a:solidFill>
              </a:rPr>
              <a:t>Так	   359  </a:t>
            </a:r>
            <a:r>
              <a:rPr lang="ru-RU" sz="2000" dirty="0"/>
              <a:t>	</a:t>
            </a:r>
          </a:p>
          <a:p>
            <a:r>
              <a:rPr lang="ru-RU" sz="2000" dirty="0" err="1"/>
              <a:t>Ні</a:t>
            </a:r>
            <a:r>
              <a:rPr lang="ru-RU" sz="2000" dirty="0"/>
              <a:t>	     58 </a:t>
            </a:r>
          </a:p>
          <a:p>
            <a:r>
              <a:rPr lang="ru-RU" sz="2000" b="1" i="1" dirty="0"/>
              <a:t>Не знаю	    204 </a:t>
            </a:r>
            <a:r>
              <a:rPr lang="ru-RU" sz="2000" dirty="0"/>
              <a:t>	</a:t>
            </a:r>
          </a:p>
        </p:txBody>
      </p:sp>
      <p:sp>
        <p:nvSpPr>
          <p:cNvPr id="5" name="Овал 4"/>
          <p:cNvSpPr/>
          <p:nvPr/>
        </p:nvSpPr>
        <p:spPr>
          <a:xfrm>
            <a:off x="941448" y="2925416"/>
            <a:ext cx="214314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12288" y="3251942"/>
            <a:ext cx="214314" cy="214314"/>
          </a:xfrm>
          <a:prstGeom prst="ellipse">
            <a:avLst/>
          </a:prstGeom>
          <a:solidFill>
            <a:srgbClr val="FF99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12965" y="3560231"/>
            <a:ext cx="214314" cy="214314"/>
          </a:xfrm>
          <a:prstGeom prst="ellipse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загружено.12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9467" y="2157274"/>
            <a:ext cx="7754267" cy="38667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28621" y="1482571"/>
            <a:ext cx="6232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Діаграма  розподілу  бачення студентів щодо відкритого доступу до критеріїв оцінювання знань</a:t>
            </a:r>
            <a:r>
              <a:rPr lang="uk-UA" sz="2000" dirty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3680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uk-UA" sz="28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якості Ви б хотіли бачити у викладачів?</a:t>
            </a:r>
          </a:p>
          <a:p>
            <a:pPr algn="ctr"/>
            <a:r>
              <a:rPr lang="uk-UA" sz="28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(зазначте не більше 5-ти варіантів)</a:t>
            </a:r>
          </a:p>
          <a:p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uk-UA" dirty="0"/>
              <a:t>Кузьменко Олександр Михайлович, д. т. н., професор, Результати опитування студентів стосовно якості організації освітньої діяльності в університету на ректорату 27.11.2019</a:t>
            </a: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00884" y="1726042"/>
            <a:ext cx="465653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Об`єктивне оцінювання	              </a:t>
            </a:r>
            <a:r>
              <a:rPr lang="uk-UA" sz="2000" b="1" dirty="0">
                <a:solidFill>
                  <a:schemeClr val="accent6">
                    <a:lumMod val="75000"/>
                  </a:schemeClr>
                </a:solidFill>
              </a:rPr>
              <a:t>332</a:t>
            </a:r>
            <a:r>
              <a:rPr lang="uk-UA" sz="2000" dirty="0"/>
              <a:t> </a:t>
            </a:r>
          </a:p>
          <a:p>
            <a:r>
              <a:rPr lang="uk-UA" sz="2000" b="1" i="1" u="sng" dirty="0">
                <a:solidFill>
                  <a:schemeClr val="accent4">
                    <a:lumMod val="75000"/>
                  </a:schemeClr>
                </a:solidFill>
              </a:rPr>
              <a:t>Гарне знання своєї навчальної</a:t>
            </a:r>
          </a:p>
          <a:p>
            <a:r>
              <a:rPr lang="uk-UA" sz="2000" b="1" i="1" u="sng" dirty="0">
                <a:solidFill>
                  <a:schemeClr val="accent4">
                    <a:lumMod val="75000"/>
                  </a:schemeClr>
                </a:solidFill>
              </a:rPr>
              <a:t> дисципліни </a:t>
            </a:r>
            <a:r>
              <a:rPr lang="uk-UA" sz="2000" dirty="0">
                <a:solidFill>
                  <a:schemeClr val="accent4">
                    <a:lumMod val="75000"/>
                  </a:schemeClr>
                </a:solidFill>
              </a:rPr>
              <a:t>                                      361</a:t>
            </a:r>
          </a:p>
          <a:p>
            <a:r>
              <a:rPr lang="uk-UA" sz="2000" b="1" i="1" dirty="0">
                <a:solidFill>
                  <a:schemeClr val="accent6">
                    <a:lumMod val="75000"/>
                  </a:schemeClr>
                </a:solidFill>
              </a:rPr>
              <a:t>Почуття гумору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                            </a:t>
            </a:r>
            <a:r>
              <a:rPr lang="uk-UA" sz="2000" b="1" dirty="0">
                <a:solidFill>
                  <a:schemeClr val="accent6">
                    <a:lumMod val="75000"/>
                  </a:schemeClr>
                </a:solidFill>
              </a:rPr>
              <a:t>368 </a:t>
            </a:r>
          </a:p>
          <a:p>
            <a:r>
              <a:rPr lang="uk-UA" sz="2000" dirty="0"/>
              <a:t>Креативність	                              287 </a:t>
            </a:r>
          </a:p>
          <a:p>
            <a:r>
              <a:rPr lang="uk-UA" sz="2000" b="1" i="1" dirty="0">
                <a:solidFill>
                  <a:schemeClr val="accent5"/>
                </a:solidFill>
              </a:rPr>
              <a:t>Поважне та коректне  </a:t>
            </a:r>
          </a:p>
          <a:p>
            <a:r>
              <a:rPr lang="uk-UA" sz="2000" b="1" i="1" dirty="0">
                <a:solidFill>
                  <a:schemeClr val="accent5"/>
                </a:solidFill>
              </a:rPr>
              <a:t>відношення до студенті</a:t>
            </a:r>
            <a:r>
              <a:rPr lang="uk-UA" sz="2000" i="1" dirty="0">
                <a:solidFill>
                  <a:schemeClr val="accent5"/>
                </a:solidFill>
              </a:rPr>
              <a:t>в           </a:t>
            </a:r>
            <a:r>
              <a:rPr lang="uk-UA" sz="2000" b="1" dirty="0">
                <a:solidFill>
                  <a:srgbClr val="0070C0"/>
                </a:solidFill>
              </a:rPr>
              <a:t>339</a:t>
            </a:r>
            <a:r>
              <a:rPr lang="uk-UA" sz="2000" dirty="0"/>
              <a:t> </a:t>
            </a:r>
          </a:p>
          <a:p>
            <a:r>
              <a:rPr lang="uk-UA" sz="2000" b="1" i="1" dirty="0">
                <a:solidFill>
                  <a:srgbClr val="FF0000"/>
                </a:solidFill>
              </a:rPr>
              <a:t>Зрозумілість та якість </a:t>
            </a:r>
          </a:p>
          <a:p>
            <a:r>
              <a:rPr lang="uk-UA" sz="2000" b="1" i="1" dirty="0">
                <a:solidFill>
                  <a:srgbClr val="FF0000"/>
                </a:solidFill>
              </a:rPr>
              <a:t>викладання матеріал</a:t>
            </a:r>
            <a:r>
              <a:rPr lang="uk-UA" sz="2000" b="1" dirty="0">
                <a:solidFill>
                  <a:srgbClr val="FF0000"/>
                </a:solidFill>
              </a:rPr>
              <a:t>у</a:t>
            </a:r>
            <a:r>
              <a:rPr lang="uk-UA" sz="2000" dirty="0">
                <a:solidFill>
                  <a:srgbClr val="FF0000"/>
                </a:solidFill>
              </a:rPr>
              <a:t>                 </a:t>
            </a:r>
            <a:r>
              <a:rPr lang="uk-UA" sz="2000" b="1" dirty="0">
                <a:solidFill>
                  <a:srgbClr val="FF0000"/>
                </a:solidFill>
              </a:rPr>
              <a:t>416 </a:t>
            </a:r>
          </a:p>
          <a:p>
            <a:r>
              <a:rPr lang="uk-UA" sz="2000" b="1" i="1" dirty="0">
                <a:solidFill>
                  <a:srgbClr val="00B0F0"/>
                </a:solidFill>
              </a:rPr>
              <a:t>Цікава подача матеріалу            </a:t>
            </a:r>
            <a:r>
              <a:rPr lang="uk-UA" sz="2000" b="1" dirty="0">
                <a:solidFill>
                  <a:srgbClr val="00B0F0"/>
                </a:solidFill>
              </a:rPr>
              <a:t>411</a:t>
            </a:r>
            <a:r>
              <a:rPr lang="uk-UA" sz="2000" dirty="0">
                <a:solidFill>
                  <a:srgbClr val="00B0F0"/>
                </a:solidFill>
              </a:rPr>
              <a:t> </a:t>
            </a:r>
          </a:p>
          <a:p>
            <a:r>
              <a:rPr lang="uk-UA" sz="2000" dirty="0"/>
              <a:t>Дотримання регламенту	                 36 </a:t>
            </a:r>
          </a:p>
          <a:p>
            <a:r>
              <a:rPr lang="uk-UA" sz="2000" dirty="0"/>
              <a:t>Відповідальність          	                 82 </a:t>
            </a:r>
          </a:p>
          <a:p>
            <a:r>
              <a:rPr lang="uk-UA" sz="2000" dirty="0"/>
              <a:t>Інше				 16 </a:t>
            </a:r>
          </a:p>
        </p:txBody>
      </p:sp>
      <p:sp>
        <p:nvSpPr>
          <p:cNvPr id="5" name="Овал 4"/>
          <p:cNvSpPr/>
          <p:nvPr/>
        </p:nvSpPr>
        <p:spPr>
          <a:xfrm>
            <a:off x="686570" y="1806907"/>
            <a:ext cx="214314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77769" y="2150438"/>
            <a:ext cx="214314" cy="214314"/>
          </a:xfrm>
          <a:prstGeom prst="ellipse">
            <a:avLst/>
          </a:prstGeom>
          <a:solidFill>
            <a:srgbClr val="FF99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6570" y="2732513"/>
            <a:ext cx="214314" cy="214314"/>
          </a:xfrm>
          <a:prstGeom prst="ellipse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54000" y="3043959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57947" y="3353689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54000" y="3964961"/>
            <a:ext cx="214314" cy="214314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79333" y="4522768"/>
            <a:ext cx="214314" cy="21431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7769" y="4862799"/>
            <a:ext cx="214314" cy="2143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58835" y="5128813"/>
            <a:ext cx="214314" cy="2143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77769" y="5458782"/>
            <a:ext cx="214314" cy="21431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загружено 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1610" y="1979720"/>
            <a:ext cx="6402165" cy="399495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53235" y="1207363"/>
            <a:ext cx="6418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Діаграма розподілу бачення студентів якості появу професіоналізму викладачів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44209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uk-UA" sz="3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Висновки </a:t>
            </a:r>
            <a:endParaRPr lang="en-US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58952" y="768096"/>
            <a:ext cx="108630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Більшість студентів  університету користуються інформаційними технологіями і готові до застосування в освітньому процесі  сучасних цифрових технологій та форм навчання.</a:t>
            </a: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Студенти цікавляться контентом освітніх програм і за різними формами спілкування отирають інформацію для створення власної траєкторії навчання, користуючись вільного вибору навчальних дисциплін.</a:t>
            </a: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Студенти мають доступ до відкритої інформації стосовно внутрішніх нормативних документів і знайомі з критеріями оцінювання їх знань із засвоєння результатів навчання за освітньою програмою.</a:t>
            </a: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Викладачам необхідно користуватися принципами доброчесності та постійно працювати над підвищенням педагогічної та комунікативної майстерності. </a:t>
            </a: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580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639571" y="332657"/>
            <a:ext cx="8862995" cy="963613"/>
          </a:xfrm>
        </p:spPr>
        <p:txBody>
          <a:bodyPr/>
          <a:lstStyle/>
          <a:p>
            <a:pPr algn="ctr"/>
            <a:r>
              <a:rPr lang="uk-UA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Загальні відомості </a:t>
            </a:r>
            <a:endParaRPr lang="ru-RU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1181584" y="6172200"/>
            <a:ext cx="9320982" cy="289129"/>
          </a:xfrm>
        </p:spPr>
        <p:txBody>
          <a:bodyPr/>
          <a:lstStyle/>
          <a:p>
            <a:r>
              <a:rPr lang="uk-UA" sz="1000" dirty="0"/>
              <a:t>Кузьменко Олександр Михайлович, д. т. н., професор, Результати опитування студентів стосовно якості організації освітньої діяльності в університету на ректорату 27.11.2019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5560" y="1412776"/>
            <a:ext cx="764386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atin typeface="Arial" pitchFamily="34" charset="0"/>
                <a:cs typeface="Arial" pitchFamily="34" charset="0"/>
              </a:rPr>
              <a:t>Кількість студентів в університеті – 8632 особи;</a:t>
            </a:r>
          </a:p>
          <a:p>
            <a:endParaRPr lang="uk-UA" sz="2000" dirty="0"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latin typeface="Arial" pitchFamily="34" charset="0"/>
                <a:cs typeface="Arial" pitchFamily="34" charset="0"/>
              </a:rPr>
              <a:t>Прийняли участь у анкетуванні  - 652 особи .</a:t>
            </a:r>
            <a:endParaRPr lang="uk-UA" sz="2000" dirty="0"/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Середній час виконання: 5 хв. 36 с</a:t>
            </a: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400" dirty="0">
                <a:latin typeface="Arial" pitchFamily="34" charset="0"/>
                <a:cs typeface="Arial" pitchFamily="34" charset="0"/>
              </a:rPr>
              <a:t>Мета – встановлення рівня активної позиції та обізнаності студентів університету щодо покращення якості освіти в поточному навчальному році.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287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uk-UA" sz="2800" b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хотіли б Ви прийняти участь у дуальному навчанні?</a:t>
            </a:r>
            <a:endParaRPr lang="uk-UA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Овал 3"/>
          <p:cNvSpPr/>
          <p:nvPr/>
        </p:nvSpPr>
        <p:spPr>
          <a:xfrm>
            <a:off x="1064464" y="1605781"/>
            <a:ext cx="214314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91624" y="1888010"/>
            <a:ext cx="214314" cy="214314"/>
          </a:xfrm>
          <a:prstGeom prst="ellipse">
            <a:avLst/>
          </a:prstGeom>
          <a:solidFill>
            <a:srgbClr val="FF99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00190" y="2188664"/>
            <a:ext cx="214314" cy="214314"/>
          </a:xfrm>
          <a:prstGeom prst="ellipse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91135" y="248017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99210" y="1476817"/>
            <a:ext cx="31369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>
                <a:solidFill>
                  <a:srgbClr val="FF0000"/>
                </a:solidFill>
              </a:rPr>
              <a:t>Так, хочу	       347	</a:t>
            </a:r>
          </a:p>
          <a:p>
            <a:r>
              <a:rPr lang="uk-UA" sz="2000" dirty="0"/>
              <a:t>Ні, не хочу	         31	</a:t>
            </a:r>
          </a:p>
          <a:p>
            <a:r>
              <a:rPr lang="uk-UA" sz="2000" dirty="0"/>
              <a:t>Важко відповісти         79	</a:t>
            </a:r>
          </a:p>
          <a:p>
            <a:r>
              <a:rPr lang="uk-UA" sz="2000" b="1" i="1" dirty="0">
                <a:solidFill>
                  <a:schemeClr val="accent5"/>
                </a:solidFill>
              </a:rPr>
              <a:t>Не знаю, що таке </a:t>
            </a:r>
          </a:p>
          <a:p>
            <a:r>
              <a:rPr lang="uk-UA" sz="2000" b="1" i="1" dirty="0">
                <a:solidFill>
                  <a:schemeClr val="accent5"/>
                </a:solidFill>
              </a:rPr>
              <a:t>дуальне навчання      129</a:t>
            </a:r>
            <a:r>
              <a:rPr lang="uk-UA" sz="2000" dirty="0"/>
              <a:t>	</a:t>
            </a:r>
          </a:p>
        </p:txBody>
      </p:sp>
      <p:pic>
        <p:nvPicPr>
          <p:cNvPr id="9" name="Рисунок 8" descr="загружено 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5680" y="1607211"/>
            <a:ext cx="9560110" cy="47673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50598" y="941033"/>
            <a:ext cx="5957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Діаграма розподілу  бажання студентів  щодо участі в програмі дуального навчання за спеціальністю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6966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uk-UA" dirty="0"/>
              <a:t>Кузьменко Олександр Михайлович, д. т. н., професор, Результати опитування студентів стосовно якості організації освітньої діяльності в університету на ректорату 27.11.2019</a:t>
            </a:r>
          </a:p>
          <a:p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465659"/>
              </p:ext>
            </p:extLst>
          </p:nvPr>
        </p:nvGraphicFramePr>
        <p:xfrm>
          <a:off x="617407" y="2201513"/>
          <a:ext cx="4223298" cy="1200150"/>
        </p:xfrm>
        <a:graphic>
          <a:graphicData uri="http://schemas.openxmlformats.org/drawingml/2006/table">
            <a:tbl>
              <a:tblPr/>
              <a:tblGrid>
                <a:gridCol w="972678">
                  <a:extLst>
                    <a:ext uri="{9D8B030D-6E8A-4147-A177-3AD203B41FA5}">
                      <a16:colId xmlns:a16="http://schemas.microsoft.com/office/drawing/2014/main" val="154652500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406588557"/>
                    </a:ext>
                  </a:extLst>
                </a:gridCol>
                <a:gridCol w="563442">
                  <a:extLst>
                    <a:ext uri="{9D8B030D-6E8A-4147-A177-3AD203B41FA5}">
                      <a16:colId xmlns:a16="http://schemas.microsoft.com/office/drawing/2014/main" val="3616876060"/>
                    </a:ext>
                  </a:extLst>
                </a:gridCol>
                <a:gridCol w="972678">
                  <a:extLst>
                    <a:ext uri="{9D8B030D-6E8A-4147-A177-3AD203B41FA5}">
                      <a16:colId xmlns:a16="http://schemas.microsoft.com/office/drawing/2014/main" val="2874843456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endParaRPr lang="en-US" sz="20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dirty="0">
                          <a:solidFill>
                            <a:schemeClr val="accent5"/>
                          </a:solidFill>
                          <a:effectLst/>
                        </a:rPr>
                        <a:t>Так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chemeClr val="accent5"/>
                          </a:solidFill>
                          <a:effectLst/>
                        </a:rPr>
                        <a:t>179</a:t>
                      </a: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57967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endParaRPr lang="en-US" sz="200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>
                          <a:effectLst/>
                        </a:rPr>
                        <a:t>Ні</a:t>
                      </a:r>
                      <a:endParaRPr lang="ru-RU" sz="2000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79</a:t>
                      </a: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14806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endParaRPr lang="en-US" sz="20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dirty="0">
                          <a:solidFill>
                            <a:srgbClr val="FF0000"/>
                          </a:solidFill>
                          <a:effectLst/>
                        </a:rPr>
                        <a:t>Не знаю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/>
                        </a:rPr>
                        <a:t>328</a:t>
                      </a: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51626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body" sz="quarter" idx="10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303300" y="2253194"/>
            <a:ext cx="214314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294422" y="2696803"/>
            <a:ext cx="214314" cy="214314"/>
          </a:xfrm>
          <a:prstGeom prst="ellipse">
            <a:avLst/>
          </a:prstGeom>
          <a:solidFill>
            <a:srgbClr val="FF99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302811" y="3069006"/>
            <a:ext cx="214314" cy="214314"/>
          </a:xfrm>
          <a:prstGeom prst="ellipse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74420" y="419205"/>
            <a:ext cx="10206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Чи передбачає Ваша освітня програма дуальне навчання?</a:t>
            </a:r>
            <a:endParaRPr lang="uk-UA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 descr="загружено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0955" y="1651248"/>
            <a:ext cx="8750046" cy="43633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27612" y="1091954"/>
            <a:ext cx="5406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Діаграма  розподілу інформування студентів щодо дуального навчання за спеціальністю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4303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uk-UA" altLang="en-US" sz="28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враховується Ваша думка чи пропозиції щодо покращення освітньої програми?</a:t>
            </a:r>
          </a:p>
          <a:p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uk-UA" dirty="0"/>
              <a:t>Кузьменко Олександр Михайлович, д. т. н., професор, Результати опитування студентів стосовно якості організації освітньої діяльності в університету на ректорату 27.11.2019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853748"/>
              </p:ext>
            </p:extLst>
          </p:nvPr>
        </p:nvGraphicFramePr>
        <p:xfrm>
          <a:off x="386218" y="1581243"/>
          <a:ext cx="3709533" cy="2811780"/>
        </p:xfrm>
        <a:graphic>
          <a:graphicData uri="http://schemas.openxmlformats.org/drawingml/2006/table">
            <a:tbl>
              <a:tblPr/>
              <a:tblGrid>
                <a:gridCol w="854352">
                  <a:extLst>
                    <a:ext uri="{9D8B030D-6E8A-4147-A177-3AD203B41FA5}">
                      <a16:colId xmlns:a16="http://schemas.microsoft.com/office/drawing/2014/main" val="2175088099"/>
                    </a:ext>
                  </a:extLst>
                </a:gridCol>
                <a:gridCol w="1880179">
                  <a:extLst>
                    <a:ext uri="{9D8B030D-6E8A-4147-A177-3AD203B41FA5}">
                      <a16:colId xmlns:a16="http://schemas.microsoft.com/office/drawing/2014/main" val="4081130837"/>
                    </a:ext>
                  </a:extLst>
                </a:gridCol>
                <a:gridCol w="766722">
                  <a:extLst>
                    <a:ext uri="{9D8B030D-6E8A-4147-A177-3AD203B41FA5}">
                      <a16:colId xmlns:a16="http://schemas.microsoft.com/office/drawing/2014/main" val="34723055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8878292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</a:pPr>
                      <a:r>
                        <a:rPr lang="uk-UA" sz="2000" dirty="0">
                          <a:effectLst/>
                        </a:rPr>
                        <a:t>Враховується в повній мірі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43</a:t>
                      </a: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6511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</a:pPr>
                      <a:r>
                        <a:rPr lang="uk-UA" sz="2000" b="1" i="1" dirty="0">
                          <a:solidFill>
                            <a:schemeClr val="accent5"/>
                          </a:solidFill>
                          <a:effectLst/>
                        </a:rPr>
                        <a:t>Враховується більшість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chemeClr val="accent5"/>
                          </a:solidFill>
                          <a:effectLst/>
                        </a:rPr>
                        <a:t>171</a:t>
                      </a: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39714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</a:pPr>
                      <a:r>
                        <a:rPr lang="uk-UA" sz="2000" dirty="0">
                          <a:effectLst/>
                        </a:rPr>
                        <a:t>Майже не враховується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103</a:t>
                      </a: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48116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</a:pPr>
                      <a:r>
                        <a:rPr lang="uk-UA" sz="2000" dirty="0">
                          <a:effectLst/>
                        </a:rPr>
                        <a:t>Повністю не враховується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46</a:t>
                      </a: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78509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</a:pPr>
                      <a:r>
                        <a:rPr lang="uk-UA" sz="2000" b="1" i="1" dirty="0">
                          <a:solidFill>
                            <a:srgbClr val="FF0000"/>
                          </a:solidFill>
                          <a:effectLst/>
                        </a:rPr>
                        <a:t>Важко відповісти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/>
                        </a:rPr>
                        <a:t>223</a:t>
                      </a: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347619"/>
                  </a:ext>
                </a:extLst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928662" y="1560514"/>
            <a:ext cx="214314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44328" y="2146842"/>
            <a:ext cx="214314" cy="214314"/>
          </a:xfrm>
          <a:prstGeom prst="ellipse">
            <a:avLst/>
          </a:prstGeom>
          <a:solidFill>
            <a:srgbClr val="FF99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8173" y="2636745"/>
            <a:ext cx="214314" cy="214314"/>
          </a:xfrm>
          <a:prstGeom prst="ellipse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28173" y="327815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173" y="3836185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загружено.3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283" y="1802167"/>
            <a:ext cx="8420729" cy="41991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14874" y="1198485"/>
            <a:ext cx="4793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Діаграма розподілу пропозицій студентів щодо покращення освітньої програми 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6789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uk-UA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Яким чином Ви доносите свою думку щодо покращення освітньої програми? </a:t>
            </a:r>
            <a:r>
              <a:rPr lang="uk-UA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(зазначте не більше 3-х варіантів)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uk-UA" dirty="0"/>
              <a:t>Кузьменко Олександр Михайлович, д. т. н., професор, Результати опитування студентів стосовно якості організації освітньої діяльності в університету на ректорату 27.11.2019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4254" y="1480519"/>
            <a:ext cx="53054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Публікую свою думку </a:t>
            </a:r>
          </a:p>
          <a:p>
            <a:r>
              <a:rPr lang="uk-UA" sz="2000" dirty="0"/>
              <a:t>в </a:t>
            </a:r>
            <a:r>
              <a:rPr lang="uk-UA" sz="2000" dirty="0" err="1"/>
              <a:t>соц</a:t>
            </a:r>
            <a:r>
              <a:rPr lang="uk-UA" sz="2000" dirty="0"/>
              <a:t>. мережах                                104</a:t>
            </a:r>
          </a:p>
          <a:p>
            <a:r>
              <a:rPr lang="uk-UA" sz="2000" i="1" dirty="0">
                <a:solidFill>
                  <a:srgbClr val="FF0000"/>
                </a:solidFill>
              </a:rPr>
              <a:t>Обговорюю з одногрупниками   </a:t>
            </a:r>
            <a:r>
              <a:rPr lang="uk-UA" sz="2000" b="1" dirty="0">
                <a:solidFill>
                  <a:srgbClr val="FF0000"/>
                </a:solidFill>
              </a:rPr>
              <a:t>420</a:t>
            </a:r>
          </a:p>
          <a:p>
            <a:r>
              <a:rPr lang="uk-UA" sz="2000" dirty="0">
                <a:solidFill>
                  <a:srgbClr val="0070C0"/>
                </a:solidFill>
              </a:rPr>
              <a:t>Раджуся з викладачами</a:t>
            </a:r>
            <a:r>
              <a:rPr lang="uk-UA" sz="2000" dirty="0"/>
              <a:t>	            </a:t>
            </a:r>
            <a:r>
              <a:rPr lang="uk-UA" sz="2000" b="1" dirty="0">
                <a:solidFill>
                  <a:srgbClr val="0070C0"/>
                </a:solidFill>
              </a:rPr>
              <a:t>252 </a:t>
            </a:r>
            <a:endParaRPr lang="en-US" sz="2000" b="1" dirty="0">
              <a:solidFill>
                <a:srgbClr val="0070C0"/>
              </a:solidFill>
            </a:endParaRPr>
          </a:p>
          <a:p>
            <a:r>
              <a:rPr lang="uk-UA" sz="2000" dirty="0"/>
              <a:t>Звертаюся до декана	               53</a:t>
            </a:r>
          </a:p>
          <a:p>
            <a:r>
              <a:rPr lang="uk-UA" sz="2000" dirty="0"/>
              <a:t>Звертаюся до ректора	               12</a:t>
            </a:r>
          </a:p>
          <a:p>
            <a:r>
              <a:rPr lang="uk-UA" sz="2000" dirty="0"/>
              <a:t>Звертаюся до МОН  України	 7</a:t>
            </a:r>
          </a:p>
          <a:p>
            <a:r>
              <a:rPr lang="uk-UA" sz="2000" dirty="0"/>
              <a:t>Не доношу свою думку	             </a:t>
            </a:r>
            <a:r>
              <a:rPr lang="en-US" sz="2000" dirty="0"/>
              <a:t>1</a:t>
            </a:r>
            <a:r>
              <a:rPr lang="uk-UA" sz="2000" dirty="0"/>
              <a:t>66</a:t>
            </a:r>
          </a:p>
          <a:p>
            <a:r>
              <a:rPr lang="uk-UA" sz="2000" dirty="0"/>
              <a:t>Інше                                                                                          </a:t>
            </a:r>
          </a:p>
        </p:txBody>
      </p:sp>
      <p:sp>
        <p:nvSpPr>
          <p:cNvPr id="16" name="Овал 15"/>
          <p:cNvSpPr/>
          <p:nvPr/>
        </p:nvSpPr>
        <p:spPr>
          <a:xfrm>
            <a:off x="928662" y="1560514"/>
            <a:ext cx="214314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44328" y="2146842"/>
            <a:ext cx="214314" cy="214314"/>
          </a:xfrm>
          <a:prstGeom prst="ellipse">
            <a:avLst/>
          </a:prstGeom>
          <a:solidFill>
            <a:srgbClr val="FF99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944328" y="2490563"/>
            <a:ext cx="214314" cy="214314"/>
          </a:xfrm>
          <a:prstGeom prst="ellipse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928173" y="2809397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944328" y="3132813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928173" y="3399755"/>
            <a:ext cx="214314" cy="214314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928173" y="3676489"/>
            <a:ext cx="214314" cy="2143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928173" y="3953182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загружено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8165" y="1785509"/>
            <a:ext cx="6618934" cy="413021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85895" y="1154097"/>
            <a:ext cx="5903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Діаграма  розподілу думок студентів щодо покращення  освітніх програм спеціальностей за освітніми рівнями 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279689" y="5619565"/>
            <a:ext cx="3604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Пріоритети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585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uk-UA" sz="28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Яким чином Ви обираєте навчальні дисципліни? </a:t>
            </a:r>
            <a:r>
              <a:rPr lang="uk-UA" sz="20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(зазначте не більше 3-х варіантів)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uk-UA" dirty="0"/>
              <a:t>Кузьменко Олександр Михайлович, д. т. н., професор, Результати опитування студентів стосовно якості організації освітньої діяльності в університету на ректорату 27.11.2019</a:t>
            </a:r>
          </a:p>
          <a:p>
            <a:endParaRPr lang="en-US" dirty="0"/>
          </a:p>
        </p:txBody>
      </p:sp>
      <p:sp>
        <p:nvSpPr>
          <p:cNvPr id="4" name="Овал 3"/>
          <p:cNvSpPr/>
          <p:nvPr/>
        </p:nvSpPr>
        <p:spPr>
          <a:xfrm>
            <a:off x="695448" y="2011094"/>
            <a:ext cx="214314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77846" y="2622907"/>
            <a:ext cx="214314" cy="214314"/>
          </a:xfrm>
          <a:prstGeom prst="ellipse">
            <a:avLst/>
          </a:prstGeom>
          <a:solidFill>
            <a:srgbClr val="FF99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60243" y="3236288"/>
            <a:ext cx="214314" cy="214314"/>
          </a:xfrm>
          <a:prstGeom prst="ellipse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0243" y="386168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60243" y="4441679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77846" y="4756661"/>
            <a:ext cx="214314" cy="214314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27822" y="187677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dirty="0"/>
              <a:t>Обираю дисципліни, </a:t>
            </a:r>
          </a:p>
          <a:p>
            <a:r>
              <a:rPr lang="uk-UA" sz="2000" dirty="0"/>
              <a:t>які є для мене легкими	                            </a:t>
            </a:r>
            <a:r>
              <a:rPr lang="uk-UA" sz="2000" b="1" dirty="0"/>
              <a:t>110</a:t>
            </a:r>
            <a:r>
              <a:rPr lang="uk-UA" sz="2000" dirty="0"/>
              <a:t>	</a:t>
            </a:r>
          </a:p>
          <a:p>
            <a:r>
              <a:rPr lang="uk-UA" sz="2000" b="1" i="1" dirty="0">
                <a:solidFill>
                  <a:srgbClr val="FF0000"/>
                </a:solidFill>
              </a:rPr>
              <a:t>Обираю дисципліни,</a:t>
            </a:r>
          </a:p>
          <a:p>
            <a:r>
              <a:rPr lang="uk-UA" sz="2000" b="1" i="1" dirty="0">
                <a:solidFill>
                  <a:srgbClr val="FF0000"/>
                </a:solidFill>
              </a:rPr>
              <a:t> які мене найбільше цікавлять	             453</a:t>
            </a:r>
            <a:r>
              <a:rPr lang="uk-UA" sz="2000" dirty="0"/>
              <a:t>	</a:t>
            </a:r>
          </a:p>
          <a:p>
            <a:r>
              <a:rPr lang="uk-UA" sz="2000" b="1" i="1" dirty="0">
                <a:solidFill>
                  <a:srgbClr val="0070C0"/>
                </a:solidFill>
              </a:rPr>
              <a:t>Обираю дисципліни, які тісно </a:t>
            </a:r>
          </a:p>
          <a:p>
            <a:r>
              <a:rPr lang="uk-UA" sz="2000" b="1" i="1" dirty="0">
                <a:solidFill>
                  <a:srgbClr val="0070C0"/>
                </a:solidFill>
              </a:rPr>
              <a:t>пов`язані з моєю спеціальністю	              364</a:t>
            </a:r>
            <a:r>
              <a:rPr lang="uk-UA" sz="2000" dirty="0"/>
              <a:t>	</a:t>
            </a:r>
          </a:p>
          <a:p>
            <a:r>
              <a:rPr lang="uk-UA" sz="2000" dirty="0"/>
              <a:t>Обираю дисципліни за порадою</a:t>
            </a:r>
          </a:p>
          <a:p>
            <a:r>
              <a:rPr lang="uk-UA" sz="2000" dirty="0"/>
              <a:t> друзів, одногрупників, батьків тощо	88	</a:t>
            </a:r>
          </a:p>
          <a:p>
            <a:r>
              <a:rPr lang="uk-UA" sz="2000" dirty="0"/>
              <a:t>Обираю дисципліни випадковим чином	15</a:t>
            </a:r>
          </a:p>
          <a:p>
            <a:r>
              <a:rPr lang="uk-UA" sz="2000" dirty="0"/>
              <a:t>Інше </a:t>
            </a:r>
            <a:r>
              <a:rPr lang="uk-UA" dirty="0"/>
              <a:t>	                                                                       </a:t>
            </a:r>
          </a:p>
        </p:txBody>
      </p:sp>
      <p:pic>
        <p:nvPicPr>
          <p:cNvPr id="11" name="Рисунок 10" descr="загружено 5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0313" y="1901659"/>
            <a:ext cx="5405462" cy="33730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54066" y="976544"/>
            <a:ext cx="5291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Діаграма пріоритетності вибору  навчальних дисциплін студентами університету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767961" y="5104660"/>
            <a:ext cx="368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Пріоритетність вибору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81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uk-UA" sz="2800" b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приймаєте Ви участь у самостійній дослідницькій роботі?</a:t>
            </a:r>
          </a:p>
          <a:p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Кузьменко </a:t>
            </a:r>
            <a:r>
              <a:rPr lang="ru-RU" dirty="0" err="1"/>
              <a:t>Олександр</a:t>
            </a:r>
            <a:r>
              <a:rPr lang="ru-RU" dirty="0"/>
              <a:t> Михайлович, д. т. н., </a:t>
            </a:r>
            <a:r>
              <a:rPr lang="ru-RU" dirty="0" err="1"/>
              <a:t>професор</a:t>
            </a:r>
            <a:r>
              <a:rPr lang="ru-RU" dirty="0"/>
              <a:t>,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університету</a:t>
            </a:r>
            <a:r>
              <a:rPr lang="ru-RU" dirty="0"/>
              <a:t> на ректорату 27.11.2019</a:t>
            </a: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0175" y="1184504"/>
            <a:ext cx="6096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dirty="0"/>
              <a:t>Так, приймаю	                                77 	</a:t>
            </a:r>
          </a:p>
          <a:p>
            <a:r>
              <a:rPr lang="uk-UA" sz="2000" b="1" i="1" dirty="0">
                <a:solidFill>
                  <a:schemeClr val="accent5"/>
                </a:solidFill>
              </a:rPr>
              <a:t>Іноді приймаю	                              199 </a:t>
            </a:r>
            <a:endParaRPr lang="uk-UA" sz="2000" dirty="0"/>
          </a:p>
          <a:p>
            <a:r>
              <a:rPr lang="uk-UA" sz="2000" b="1" i="1" dirty="0">
                <a:solidFill>
                  <a:srgbClr val="FF0000"/>
                </a:solidFill>
              </a:rPr>
              <a:t>Ні, не приймаю	                              258 </a:t>
            </a:r>
            <a:endParaRPr lang="uk-UA" sz="2000" dirty="0"/>
          </a:p>
          <a:p>
            <a:r>
              <a:rPr lang="uk-UA" sz="2000" b="1" dirty="0"/>
              <a:t>Моя спеціальність не </a:t>
            </a:r>
          </a:p>
          <a:p>
            <a:r>
              <a:rPr lang="uk-UA" sz="2000" b="1" dirty="0"/>
              <a:t>передбачає дослідницьку роботу  52</a:t>
            </a:r>
            <a:r>
              <a:rPr lang="uk-UA" sz="2000" dirty="0"/>
              <a:t>	</a:t>
            </a:r>
          </a:p>
          <a:p>
            <a:r>
              <a:rPr lang="ru-RU" dirty="0"/>
              <a:t>	</a:t>
            </a:r>
          </a:p>
        </p:txBody>
      </p:sp>
      <p:sp>
        <p:nvSpPr>
          <p:cNvPr id="5" name="Овал 4"/>
          <p:cNvSpPr/>
          <p:nvPr/>
        </p:nvSpPr>
        <p:spPr>
          <a:xfrm>
            <a:off x="1094255" y="1296716"/>
            <a:ext cx="214314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65095" y="1623242"/>
            <a:ext cx="214314" cy="214314"/>
          </a:xfrm>
          <a:prstGeom prst="ellipse">
            <a:avLst/>
          </a:prstGeom>
          <a:solidFill>
            <a:srgbClr val="FF99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65772" y="1931531"/>
            <a:ext cx="214314" cy="214314"/>
          </a:xfrm>
          <a:prstGeom prst="ellipse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65095" y="223982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загружено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92402" y="1802131"/>
            <a:ext cx="7566270" cy="377304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16715" y="976544"/>
            <a:ext cx="5415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Діаграма розподілу участі студентів у самостійній дослідницькій роботі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20853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uk-UA" sz="2800" b="0" dirty="0">
                <a:solidFill>
                  <a:schemeClr val="accent5"/>
                </a:solidFill>
              </a:rPr>
              <a:t>Чи приймаєте Ви участь у роботі в групі при проведенні практичних чи семінарських занять?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Кузьменко </a:t>
            </a:r>
            <a:r>
              <a:rPr lang="ru-RU" dirty="0" err="1"/>
              <a:t>Олександр</a:t>
            </a:r>
            <a:r>
              <a:rPr lang="ru-RU" dirty="0"/>
              <a:t> Михайлович, д. т. н., </a:t>
            </a:r>
            <a:r>
              <a:rPr lang="ru-RU" dirty="0" err="1"/>
              <a:t>професор</a:t>
            </a:r>
            <a:r>
              <a:rPr lang="ru-RU" dirty="0"/>
              <a:t>,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університету</a:t>
            </a:r>
            <a:r>
              <a:rPr lang="ru-RU" dirty="0"/>
              <a:t> на ректорату 27.11.2019</a:t>
            </a: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9839" y="2394570"/>
            <a:ext cx="49149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>
                <a:solidFill>
                  <a:srgbClr val="FF0000"/>
                </a:solidFill>
              </a:rPr>
              <a:t>Так, приймаю участь завжди     258</a:t>
            </a:r>
            <a:endParaRPr lang="uk-UA" sz="2000" dirty="0">
              <a:solidFill>
                <a:srgbClr val="FF0000"/>
              </a:solidFill>
            </a:endParaRPr>
          </a:p>
          <a:p>
            <a:r>
              <a:rPr lang="uk-UA" sz="2000" b="1" i="1" dirty="0">
                <a:solidFill>
                  <a:schemeClr val="accent5"/>
                </a:solidFill>
              </a:rPr>
              <a:t>Іноді приймаю участь	           246</a:t>
            </a:r>
          </a:p>
          <a:p>
            <a:r>
              <a:rPr lang="uk-UA" sz="2000" dirty="0"/>
              <a:t>Майже не приймаю участі           66  (  )	</a:t>
            </a:r>
          </a:p>
          <a:p>
            <a:r>
              <a:rPr lang="uk-UA" sz="2000" dirty="0"/>
              <a:t>Взагалі не приймаю участі            43(  )	</a:t>
            </a:r>
          </a:p>
        </p:txBody>
      </p:sp>
      <p:sp>
        <p:nvSpPr>
          <p:cNvPr id="5" name="Овал 4"/>
          <p:cNvSpPr/>
          <p:nvPr/>
        </p:nvSpPr>
        <p:spPr>
          <a:xfrm>
            <a:off x="454685" y="2462650"/>
            <a:ext cx="214314" cy="21431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5525" y="2789176"/>
            <a:ext cx="214314" cy="214314"/>
          </a:xfrm>
          <a:prstGeom prst="ellipse">
            <a:avLst/>
          </a:prstGeom>
          <a:solidFill>
            <a:srgbClr val="FF99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6202" y="3097465"/>
            <a:ext cx="214314" cy="214314"/>
          </a:xfrm>
          <a:prstGeom prst="ellipse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25525" y="340575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загружено 7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0481" y="1864721"/>
            <a:ext cx="8188471" cy="40833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00474" y="1207363"/>
            <a:ext cx="6178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Діаграма розподілу участі студентів у роботі в групі при засвоєні результатів навчання за освітньою програмою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882006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974</Words>
  <Application>Microsoft Office PowerPoint</Application>
  <PresentationFormat>Широкоэкранный</PresentationFormat>
  <Paragraphs>160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  РЕЗУЛЬТАТИ ОПИТУВАННЯ СТУДЕНТІВ СТОСОВНО ЯКОСТІ ОРГАНІЗАЦІЇ НАВЧАЛЬНОГО ПРОЦЕСУ В УНІВЕРСИТЕТІ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Kuzmenko-PC</dc:creator>
  <cp:lastModifiedBy>Казимиренко Олексій Володимирович</cp:lastModifiedBy>
  <cp:revision>41</cp:revision>
  <dcterms:created xsi:type="dcterms:W3CDTF">2019-11-13T09:10:19Z</dcterms:created>
  <dcterms:modified xsi:type="dcterms:W3CDTF">2020-03-05T13:32:13Z</dcterms:modified>
</cp:coreProperties>
</file>